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0" autoAdjust="0"/>
  </p:normalViewPr>
  <p:slideViewPr>
    <p:cSldViewPr>
      <p:cViewPr>
        <p:scale>
          <a:sx n="65" d="100"/>
          <a:sy n="65" d="100"/>
        </p:scale>
        <p:origin x="-107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683588038427795"/>
          <c:y val="2.0721811835376247E-2"/>
          <c:w val="0.84316411961572202"/>
          <c:h val="0.95855637632924751"/>
        </c:manualLayout>
      </c:layout>
      <c:lineChart>
        <c:grouping val="standard"/>
        <c:varyColors val="0"/>
        <c:ser>
          <c:idx val="0"/>
          <c:order val="0"/>
          <c:tx>
            <c:strRef>
              <c:f>Outlook!$D$14</c:f>
              <c:strCache>
                <c:ptCount val="1"/>
                <c:pt idx="0">
                  <c:v>Oil</c:v>
                </c:pt>
              </c:strCache>
            </c:strRef>
          </c:tx>
          <c:spPr>
            <a:ln w="19050" cmpd="sng"/>
          </c:spPr>
          <c:marker>
            <c:symbol val="none"/>
          </c:marker>
          <c:cat>
            <c:numRef>
              <c:f>Outlook!$A$17:$A$38</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Outlook!$D$17:$D$38</c:f>
              <c:numCache>
                <c:formatCode>0%</c:formatCode>
                <c:ptCount val="22"/>
                <c:pt idx="0">
                  <c:v>-2.9059208136578119E-3</c:v>
                </c:pt>
                <c:pt idx="1">
                  <c:v>4.14093715946251E-3</c:v>
                </c:pt>
                <c:pt idx="2">
                  <c:v>9.9527787867781294E-3</c:v>
                </c:pt>
                <c:pt idx="3">
                  <c:v>1.5110788231020605E-2</c:v>
                </c:pt>
                <c:pt idx="4">
                  <c:v>2.1576462041409401E-2</c:v>
                </c:pt>
                <c:pt idx="5">
                  <c:v>2.5790047221213142E-2</c:v>
                </c:pt>
                <c:pt idx="6">
                  <c:v>2.8478023973846689E-2</c:v>
                </c:pt>
                <c:pt idx="7">
                  <c:v>3.2037776970577539E-2</c:v>
                </c:pt>
                <c:pt idx="8">
                  <c:v>3.603341808935695E-2</c:v>
                </c:pt>
                <c:pt idx="9">
                  <c:v>4.1554667635306901E-2</c:v>
                </c:pt>
                <c:pt idx="10">
                  <c:v>4.838358154740275E-2</c:v>
                </c:pt>
                <c:pt idx="11">
                  <c:v>5.768252815110804E-2</c:v>
                </c:pt>
                <c:pt idx="12">
                  <c:v>6.640029059208151E-2</c:v>
                </c:pt>
                <c:pt idx="13">
                  <c:v>7.5771885216127793E-2</c:v>
                </c:pt>
                <c:pt idx="14">
                  <c:v>8.3617871413004044E-2</c:v>
                </c:pt>
                <c:pt idx="15">
                  <c:v>9.0955321467490233E-2</c:v>
                </c:pt>
                <c:pt idx="16">
                  <c:v>9.9673083908463647E-2</c:v>
                </c:pt>
                <c:pt idx="17">
                  <c:v>0.10824555030875407</c:v>
                </c:pt>
                <c:pt idx="18">
                  <c:v>0.11761714493280102</c:v>
                </c:pt>
                <c:pt idx="19">
                  <c:v>0.127787867780603</c:v>
                </c:pt>
                <c:pt idx="20">
                  <c:v>0.13868507083182011</c:v>
                </c:pt>
                <c:pt idx="21">
                  <c:v>0.15030875408645111</c:v>
                </c:pt>
              </c:numCache>
            </c:numRef>
          </c:val>
          <c:smooth val="0"/>
          <c:extLst xmlns:c16r2="http://schemas.microsoft.com/office/drawing/2015/06/chart">
            <c:ext xmlns:c16="http://schemas.microsoft.com/office/drawing/2014/chart" uri="{C3380CC4-5D6E-409C-BE32-E72D297353CC}">
              <c16:uniqueId val="{00000000-1030-4E6E-A0D5-E138ED869EAE}"/>
            </c:ext>
          </c:extLst>
        </c:ser>
        <c:ser>
          <c:idx val="1"/>
          <c:order val="1"/>
          <c:tx>
            <c:strRef>
              <c:f>Outlook!$E$14</c:f>
              <c:strCache>
                <c:ptCount val="1"/>
                <c:pt idx="0">
                  <c:v>Natual Gas</c:v>
                </c:pt>
              </c:strCache>
            </c:strRef>
          </c:tx>
          <c:spPr>
            <a:ln w="19050" cmpd="sng"/>
          </c:spPr>
          <c:marker>
            <c:symbol val="none"/>
          </c:marker>
          <c:cat>
            <c:numRef>
              <c:f>Outlook!$A$17:$A$38</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Outlook!$E$17:$E$38</c:f>
              <c:numCache>
                <c:formatCode>0%</c:formatCode>
                <c:ptCount val="22"/>
                <c:pt idx="0">
                  <c:v>1.2820512820513E-2</c:v>
                </c:pt>
                <c:pt idx="1">
                  <c:v>2.4052643521670129E-2</c:v>
                </c:pt>
                <c:pt idx="2">
                  <c:v>4.2205582028590899E-2</c:v>
                </c:pt>
                <c:pt idx="3">
                  <c:v>5.9564329475833913E-2</c:v>
                </c:pt>
                <c:pt idx="4">
                  <c:v>7.3632856818697509E-2</c:v>
                </c:pt>
                <c:pt idx="5">
                  <c:v>8.5772634445200696E-2</c:v>
                </c:pt>
                <c:pt idx="6">
                  <c:v>9.6097118221012204E-2</c:v>
                </c:pt>
                <c:pt idx="7">
                  <c:v>0.105400499205809</c:v>
                </c:pt>
                <c:pt idx="8">
                  <c:v>0.11243476287724102</c:v>
                </c:pt>
                <c:pt idx="9">
                  <c:v>0.12196505559337402</c:v>
                </c:pt>
                <c:pt idx="10">
                  <c:v>0.1320626276378489</c:v>
                </c:pt>
                <c:pt idx="11">
                  <c:v>0.14329475833900601</c:v>
                </c:pt>
                <c:pt idx="12">
                  <c:v>0.15395960971182218</c:v>
                </c:pt>
                <c:pt idx="13">
                  <c:v>0.16360335829362388</c:v>
                </c:pt>
                <c:pt idx="14">
                  <c:v>0.17165872475607</c:v>
                </c:pt>
                <c:pt idx="15">
                  <c:v>0.17937372362151083</c:v>
                </c:pt>
                <c:pt idx="16">
                  <c:v>0.18776945768096229</c:v>
                </c:pt>
                <c:pt idx="17">
                  <c:v>0.19582482414340788</c:v>
                </c:pt>
                <c:pt idx="18">
                  <c:v>0.20388019060585397</c:v>
                </c:pt>
                <c:pt idx="19">
                  <c:v>0.21170864533696418</c:v>
                </c:pt>
                <c:pt idx="20">
                  <c:v>0.220104379396415</c:v>
                </c:pt>
                <c:pt idx="21">
                  <c:v>0.23144996596324099</c:v>
                </c:pt>
              </c:numCache>
            </c:numRef>
          </c:val>
          <c:smooth val="0"/>
          <c:extLst xmlns:c16r2="http://schemas.microsoft.com/office/drawing/2015/06/chart">
            <c:ext xmlns:c16="http://schemas.microsoft.com/office/drawing/2014/chart" uri="{C3380CC4-5D6E-409C-BE32-E72D297353CC}">
              <c16:uniqueId val="{00000001-1030-4E6E-A0D5-E138ED869EAE}"/>
            </c:ext>
          </c:extLst>
        </c:ser>
        <c:dLbls>
          <c:showLegendKey val="0"/>
          <c:showVal val="0"/>
          <c:showCatName val="0"/>
          <c:showSerName val="0"/>
          <c:showPercent val="0"/>
          <c:showBubbleSize val="0"/>
        </c:dLbls>
        <c:marker val="1"/>
        <c:smooth val="0"/>
        <c:axId val="178741248"/>
        <c:axId val="178742784"/>
      </c:lineChart>
      <c:catAx>
        <c:axId val="178741248"/>
        <c:scaling>
          <c:orientation val="minMax"/>
        </c:scaling>
        <c:delete val="0"/>
        <c:axPos val="b"/>
        <c:numFmt formatCode="General" sourceLinked="1"/>
        <c:majorTickMark val="out"/>
        <c:minorTickMark val="none"/>
        <c:tickLblPos val="nextTo"/>
        <c:txPr>
          <a:bodyPr/>
          <a:lstStyle/>
          <a:p>
            <a:pPr>
              <a:defRPr sz="900">
                <a:latin typeface="Arial"/>
                <a:cs typeface="Arial"/>
              </a:defRPr>
            </a:pPr>
            <a:endParaRPr lang="en-US"/>
          </a:p>
        </c:txPr>
        <c:crossAx val="178742784"/>
        <c:crosses val="autoZero"/>
        <c:auto val="1"/>
        <c:lblAlgn val="ctr"/>
        <c:lblOffset val="100"/>
        <c:noMultiLvlLbl val="0"/>
      </c:catAx>
      <c:valAx>
        <c:axId val="178742784"/>
        <c:scaling>
          <c:orientation val="minMax"/>
        </c:scaling>
        <c:delete val="0"/>
        <c:axPos val="l"/>
        <c:title>
          <c:tx>
            <c:rich>
              <a:bodyPr rot="-5400000" vert="horz"/>
              <a:lstStyle/>
              <a:p>
                <a:pPr>
                  <a:defRPr>
                    <a:latin typeface="Arial"/>
                    <a:cs typeface="Arial"/>
                  </a:defRPr>
                </a:pPr>
                <a:r>
                  <a:rPr lang="en-US">
                    <a:latin typeface="Arial"/>
                    <a:cs typeface="Arial"/>
                  </a:rPr>
                  <a:t>Projected</a:t>
                </a:r>
                <a:r>
                  <a:rPr lang="en-US" baseline="0">
                    <a:latin typeface="Arial"/>
                    <a:cs typeface="Arial"/>
                  </a:rPr>
                  <a:t> Increase in Demand from 2013</a:t>
                </a:r>
                <a:endParaRPr lang="en-US">
                  <a:latin typeface="Arial"/>
                  <a:cs typeface="Arial"/>
                </a:endParaRPr>
              </a:p>
            </c:rich>
          </c:tx>
          <c:layout/>
          <c:overlay val="0"/>
        </c:title>
        <c:numFmt formatCode="0%" sourceLinked="1"/>
        <c:majorTickMark val="out"/>
        <c:minorTickMark val="none"/>
        <c:tickLblPos val="nextTo"/>
        <c:txPr>
          <a:bodyPr/>
          <a:lstStyle/>
          <a:p>
            <a:pPr>
              <a:defRPr sz="900">
                <a:latin typeface="Arial"/>
                <a:cs typeface="Arial"/>
              </a:defRPr>
            </a:pPr>
            <a:endParaRPr lang="en-US"/>
          </a:p>
        </c:txPr>
        <c:crossAx val="178741248"/>
        <c:crosses val="autoZero"/>
        <c:crossBetween val="between"/>
      </c:valAx>
    </c:plotArea>
    <c:legend>
      <c:legendPos val="b"/>
      <c:layout>
        <c:manualLayout>
          <c:xMode val="edge"/>
          <c:yMode val="edge"/>
          <c:x val="0.22686533974919812"/>
          <c:y val="0.93038331146106656"/>
          <c:w val="0.47795239136774653"/>
          <c:h val="4.9226815398075163E-2"/>
        </c:manualLayout>
      </c:layout>
      <c:overlay val="0"/>
      <c:txPr>
        <a:bodyPr/>
        <a:lstStyle/>
        <a:p>
          <a:pPr>
            <a:defRPr sz="1000">
              <a:latin typeface="Arial"/>
              <a:cs typeface="Arial"/>
            </a:defRPr>
          </a:pPr>
          <a:endParaRPr lang="en-US"/>
        </a:p>
      </c:txPr>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11DAD0-D1DA-4291-85F4-02F97DB74CD2}"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50865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DAD0-D1DA-4291-85F4-02F97DB74CD2}"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356362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DAD0-D1DA-4291-85F4-02F97DB74CD2}"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375454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DAD0-D1DA-4291-85F4-02F97DB74CD2}"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332295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AD0-D1DA-4291-85F4-02F97DB74CD2}"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276870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1DAD0-D1DA-4291-85F4-02F97DB74CD2}"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162318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11DAD0-D1DA-4291-85F4-02F97DB74CD2}"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145222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1DAD0-D1DA-4291-85F4-02F97DB74CD2}"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389631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DAD0-D1DA-4291-85F4-02F97DB74CD2}"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65312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AD0-D1DA-4291-85F4-02F97DB74CD2}"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234253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AD0-D1DA-4291-85F4-02F97DB74CD2}"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4EE35-09BA-4B35-B679-19634AB97EED}" type="slidenum">
              <a:rPr lang="en-US" smtClean="0"/>
              <a:t>‹#›</a:t>
            </a:fld>
            <a:endParaRPr lang="en-US"/>
          </a:p>
        </p:txBody>
      </p:sp>
    </p:spTree>
    <p:extLst>
      <p:ext uri="{BB962C8B-B14F-4D97-AF65-F5344CB8AC3E}">
        <p14:creationId xmlns:p14="http://schemas.microsoft.com/office/powerpoint/2010/main" val="306262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1DAD0-D1DA-4291-85F4-02F97DB74CD2}" type="datetimeFigureOut">
              <a:rPr lang="en-US" smtClean="0"/>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4EE35-09BA-4B35-B679-19634AB97EED}" type="slidenum">
              <a:rPr lang="en-US" smtClean="0"/>
              <a:t>‹#›</a:t>
            </a:fld>
            <a:endParaRPr lang="en-US"/>
          </a:p>
        </p:txBody>
      </p:sp>
    </p:spTree>
    <p:extLst>
      <p:ext uri="{BB962C8B-B14F-4D97-AF65-F5344CB8AC3E}">
        <p14:creationId xmlns:p14="http://schemas.microsoft.com/office/powerpoint/2010/main" val="99767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ogsrlibrary.com/fre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pi@ontariopetroleuminstitut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26037"/>
            <a:ext cx="7772400" cy="1470025"/>
          </a:xfrm>
        </p:spPr>
        <p:txBody>
          <a:bodyPr/>
          <a:lstStyle/>
          <a:p>
            <a:r>
              <a:rPr lang="en-US" dirty="0"/>
              <a:t>Ontario Petroleum Institute</a:t>
            </a:r>
            <a:br>
              <a:rPr lang="en-US" dirty="0"/>
            </a:br>
            <a:r>
              <a:rPr lang="en-US" dirty="0" smtClean="0"/>
              <a:t> Booth #2060</a:t>
            </a:r>
            <a:endParaRPr lang="en-US" dirty="0"/>
          </a:p>
        </p:txBody>
      </p:sp>
      <p:sp>
        <p:nvSpPr>
          <p:cNvPr id="5" name="Subtitle 4"/>
          <p:cNvSpPr>
            <a:spLocks noGrp="1"/>
          </p:cNvSpPr>
          <p:nvPr>
            <p:ph type="subTitle" idx="1"/>
          </p:nvPr>
        </p:nvSpPr>
        <p:spPr>
          <a:xfrm>
            <a:off x="1371600" y="4038600"/>
            <a:ext cx="6400800" cy="1752600"/>
          </a:xfrm>
        </p:spPr>
        <p:txBody>
          <a:bodyPr/>
          <a:lstStyle/>
          <a:p>
            <a:r>
              <a:rPr lang="en-US" b="1" dirty="0"/>
              <a:t>The Ontario Advantage</a:t>
            </a:r>
          </a:p>
          <a:p>
            <a:endParaRPr lang="en-US" sz="1600" dirty="0"/>
          </a:p>
          <a:p>
            <a:r>
              <a:rPr lang="en-US" dirty="0"/>
              <a:t>Ontario, Canada</a:t>
            </a:r>
          </a:p>
          <a:p>
            <a:endParaRPr lang="en-US" dirty="0"/>
          </a:p>
        </p:txBody>
      </p:sp>
      <p:pic>
        <p:nvPicPr>
          <p:cNvPr id="7" name="Picture 6">
            <a:extLst>
              <a:ext uri="{FF2B5EF4-FFF2-40B4-BE49-F238E27FC236}">
                <a16:creationId xmlns:a16="http://schemas.microsoft.com/office/drawing/2014/main" xmlns="" id="{2DD55D1F-7009-4909-A596-8E71188058B7}"/>
              </a:ext>
            </a:extLst>
          </p:cNvPr>
          <p:cNvPicPr/>
          <p:nvPr/>
        </p:nvPicPr>
        <p:blipFill rotWithShape="1">
          <a:blip r:embed="rId2"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27284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BE92010-A675-4197-90A0-28A9DC089C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7"/>
          <p:cNvSpPr>
            <a:spLocks noGrp="1"/>
          </p:cNvSpPr>
          <p:nvPr>
            <p:ph idx="1"/>
          </p:nvPr>
        </p:nvSpPr>
        <p:spPr>
          <a:xfrm>
            <a:off x="457200" y="2057400"/>
            <a:ext cx="8229600" cy="4114800"/>
          </a:xfrm>
          <a:solidFill>
            <a:schemeClr val="tx1">
              <a:alpha val="49000"/>
            </a:schemeClr>
          </a:solidFill>
        </p:spPr>
        <p:txBody>
          <a:bodyPr>
            <a:normAutofit fontScale="55000" lnSpcReduction="20000"/>
          </a:bodyPr>
          <a:lstStyle/>
          <a:p>
            <a:r>
              <a:rPr lang="en-CA" sz="3500" dirty="0">
                <a:solidFill>
                  <a:schemeClr val="bg1"/>
                </a:solidFill>
              </a:rPr>
              <a:t>The </a:t>
            </a:r>
            <a:r>
              <a:rPr lang="en-CA" sz="3500" b="1" dirty="0">
                <a:solidFill>
                  <a:schemeClr val="bg1"/>
                </a:solidFill>
              </a:rPr>
              <a:t>Ontario Petroleum Institute (OPI) </a:t>
            </a:r>
            <a:r>
              <a:rPr lang="en-CA" sz="3500" dirty="0">
                <a:solidFill>
                  <a:schemeClr val="bg1"/>
                </a:solidFill>
              </a:rPr>
              <a:t>is the industry association representing oil and natural gas exploration, production and hydrocarbon storage in southwestern Ontario. </a:t>
            </a:r>
            <a:endParaRPr lang="en-US" sz="3500" dirty="0">
              <a:solidFill>
                <a:schemeClr val="bg1"/>
              </a:solidFill>
            </a:endParaRPr>
          </a:p>
          <a:p>
            <a:r>
              <a:rPr lang="en-CA" sz="3500" dirty="0">
                <a:solidFill>
                  <a:schemeClr val="bg1"/>
                </a:solidFill>
              </a:rPr>
              <a:t>The </a:t>
            </a:r>
            <a:r>
              <a:rPr lang="en-CA" sz="3500" b="1" dirty="0">
                <a:solidFill>
                  <a:schemeClr val="bg1"/>
                </a:solidFill>
              </a:rPr>
              <a:t>OPI</a:t>
            </a:r>
            <a:r>
              <a:rPr lang="en-CA" sz="3500" dirty="0">
                <a:solidFill>
                  <a:schemeClr val="bg1"/>
                </a:solidFill>
              </a:rPr>
              <a:t> promotes Ontario as a profitable exploration and development opportunity, encouraging companies to consider </a:t>
            </a:r>
            <a:r>
              <a:rPr lang="en-CA" sz="3500" b="1" dirty="0">
                <a:solidFill>
                  <a:schemeClr val="bg1"/>
                </a:solidFill>
              </a:rPr>
              <a:t>The Ontario Advantage</a:t>
            </a:r>
            <a:r>
              <a:rPr lang="en-CA" sz="3500" dirty="0">
                <a:solidFill>
                  <a:schemeClr val="bg1"/>
                </a:solidFill>
              </a:rPr>
              <a:t>. </a:t>
            </a:r>
            <a:endParaRPr lang="en-US" sz="3500" dirty="0">
              <a:solidFill>
                <a:schemeClr val="bg1"/>
              </a:solidFill>
            </a:endParaRPr>
          </a:p>
          <a:p>
            <a:r>
              <a:rPr lang="en-CA" sz="3500" dirty="0">
                <a:solidFill>
                  <a:schemeClr val="bg1"/>
                </a:solidFill>
              </a:rPr>
              <a:t>Ontario’s oil and natural gas industry is open to partnering with companies interested in developing Ontario’s natural resources. </a:t>
            </a:r>
            <a:endParaRPr lang="en-US" sz="3500" dirty="0">
              <a:solidFill>
                <a:schemeClr val="bg1"/>
              </a:solidFill>
            </a:endParaRPr>
          </a:p>
          <a:p>
            <a:r>
              <a:rPr lang="en-CA" sz="3500" dirty="0">
                <a:solidFill>
                  <a:schemeClr val="bg1"/>
                </a:solidFill>
              </a:rPr>
              <a:t>Ontario is home to what is often referred to as a “jewel” in the province’s energy industry ― the </a:t>
            </a:r>
            <a:r>
              <a:rPr lang="en-CA" sz="3500" b="1" dirty="0">
                <a:solidFill>
                  <a:schemeClr val="bg1"/>
                </a:solidFill>
              </a:rPr>
              <a:t>Oil, Gas and Salt Resources Library</a:t>
            </a:r>
            <a:r>
              <a:rPr lang="en-CA" sz="3500" dirty="0">
                <a:solidFill>
                  <a:schemeClr val="bg1"/>
                </a:solidFill>
              </a:rPr>
              <a:t>. </a:t>
            </a:r>
            <a:endParaRPr lang="en-US" sz="3500" dirty="0">
              <a:solidFill>
                <a:schemeClr val="bg1"/>
              </a:solidFill>
            </a:endParaRPr>
          </a:p>
          <a:p>
            <a:r>
              <a:rPr lang="en-CA" sz="3500" dirty="0">
                <a:solidFill>
                  <a:schemeClr val="bg1"/>
                </a:solidFill>
              </a:rPr>
              <a:t>The Library is an important resource centre offering the most current geological information for the exploration and development of crude oil and natural gas. </a:t>
            </a:r>
            <a:endParaRPr lang="en-US" sz="3500" dirty="0">
              <a:solidFill>
                <a:schemeClr val="bg1"/>
              </a:solidFill>
            </a:endParaRPr>
          </a:p>
          <a:p>
            <a:r>
              <a:rPr lang="en-CA" sz="3500" dirty="0">
                <a:solidFill>
                  <a:schemeClr val="bg1"/>
                </a:solidFill>
              </a:rPr>
              <a:t>100% of Ontario’s recorded well files and geophysical logs are available online. Start exploring from your office with a free membership at:</a:t>
            </a:r>
            <a:r>
              <a:rPr lang="en-US" sz="3500" dirty="0">
                <a:solidFill>
                  <a:schemeClr val="bg1"/>
                </a:solidFill>
              </a:rPr>
              <a:t> </a:t>
            </a:r>
            <a:r>
              <a:rPr lang="en-CA" sz="3500" u="sng" dirty="0">
                <a:solidFill>
                  <a:schemeClr val="bg1"/>
                </a:solidFill>
                <a:hlinkClick r:id="rId3"/>
              </a:rPr>
              <a:t>www.ogsrlibrary.com/free</a:t>
            </a:r>
            <a:endParaRPr lang="en-US" sz="3500"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xmlns="" id="{0D5A81A0-5931-4F3B-B0BA-E056E9278B58}"/>
              </a:ext>
            </a:extLst>
          </p:cNvPr>
          <p:cNvPicPr/>
          <p:nvPr/>
        </p:nvPicPr>
        <p:blipFill rotWithShape="1">
          <a:blip r:embed="rId4"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0" name="Title 8">
            <a:extLst>
              <a:ext uri="{FF2B5EF4-FFF2-40B4-BE49-F238E27FC236}">
                <a16:creationId xmlns:a16="http://schemas.microsoft.com/office/drawing/2014/main" xmlns="" id="{159FB114-FF9D-41DA-9274-9A9EBCDE02AC}"/>
              </a:ext>
            </a:extLst>
          </p:cNvPr>
          <p:cNvSpPr>
            <a:spLocks noGrp="1"/>
          </p:cNvSpPr>
          <p:nvPr>
            <p:ph type="title"/>
          </p:nvPr>
        </p:nvSpPr>
        <p:spPr>
          <a:xfrm>
            <a:off x="1447800" y="274638"/>
            <a:ext cx="7467600" cy="1143000"/>
          </a:xfrm>
        </p:spPr>
        <p:txBody>
          <a:bodyPr>
            <a:normAutofit fontScale="90000"/>
          </a:bodyPr>
          <a:lstStyle/>
          <a:p>
            <a:r>
              <a:rPr lang="en-CA" b="1" dirty="0">
                <a:ln>
                  <a:solidFill>
                    <a:schemeClr val="tx1"/>
                  </a:solidFill>
                </a:ln>
                <a:solidFill>
                  <a:schemeClr val="bg1"/>
                </a:solidFill>
              </a:rPr>
              <a:t>ONTARIO PETROLEUM INSTITUTE</a:t>
            </a:r>
            <a:endParaRPr lang="en-CA" dirty="0"/>
          </a:p>
        </p:txBody>
      </p:sp>
    </p:spTree>
    <p:extLst>
      <p:ext uri="{BB962C8B-B14F-4D97-AF65-F5344CB8AC3E}">
        <p14:creationId xmlns:p14="http://schemas.microsoft.com/office/powerpoint/2010/main" val="3979693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0772EDB-7551-4BC7-90BE-BBF8F6FBC1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533400" y="1782395"/>
            <a:ext cx="7696200" cy="3785652"/>
          </a:xfrm>
          <a:prstGeom prst="rect">
            <a:avLst/>
          </a:prstGeom>
          <a:noFill/>
        </p:spPr>
        <p:txBody>
          <a:bodyPr wrap="square" rtlCol="0">
            <a:spAutoFit/>
          </a:bodyPr>
          <a:lstStyle/>
          <a:p>
            <a:pPr algn="ctr"/>
            <a:r>
              <a:rPr lang="en-CA" sz="4800" b="1" dirty="0">
                <a:solidFill>
                  <a:schemeClr val="bg1"/>
                </a:solidFill>
              </a:rPr>
              <a:t>50%</a:t>
            </a:r>
            <a:r>
              <a:rPr lang="en-CA" sz="3200" b="1" dirty="0">
                <a:solidFill>
                  <a:schemeClr val="bg1"/>
                </a:solidFill>
              </a:rPr>
              <a:t> OF </a:t>
            </a:r>
            <a:r>
              <a:rPr lang="en-CA" sz="3200" b="1" dirty="0" smtClean="0">
                <a:solidFill>
                  <a:schemeClr val="bg1"/>
                </a:solidFill>
              </a:rPr>
              <a:t>THE RECOVERABLE </a:t>
            </a:r>
            <a:r>
              <a:rPr lang="en-CA" sz="3200" b="1" dirty="0">
                <a:solidFill>
                  <a:schemeClr val="bg1"/>
                </a:solidFill>
              </a:rPr>
              <a:t>OIL </a:t>
            </a:r>
            <a:r>
              <a:rPr lang="en-CA" sz="3200" b="1" dirty="0" smtClean="0">
                <a:solidFill>
                  <a:schemeClr val="bg1"/>
                </a:solidFill>
              </a:rPr>
              <a:t>AND NATURAL GAS REMAINS</a:t>
            </a:r>
            <a:r>
              <a:rPr lang="en-US" sz="3200" b="1" dirty="0">
                <a:solidFill>
                  <a:schemeClr val="bg1"/>
                </a:solidFill>
              </a:rPr>
              <a:t> </a:t>
            </a:r>
            <a:r>
              <a:rPr lang="en-CA" sz="3200" b="1" dirty="0" smtClean="0">
                <a:solidFill>
                  <a:schemeClr val="bg1"/>
                </a:solidFill>
              </a:rPr>
              <a:t>TO </a:t>
            </a:r>
            <a:r>
              <a:rPr lang="en-CA" sz="3200" b="1" dirty="0">
                <a:solidFill>
                  <a:schemeClr val="bg1"/>
                </a:solidFill>
              </a:rPr>
              <a:t>BE </a:t>
            </a:r>
            <a:r>
              <a:rPr lang="en-CA" sz="3200" b="1" dirty="0" smtClean="0">
                <a:solidFill>
                  <a:schemeClr val="bg1"/>
                </a:solidFill>
              </a:rPr>
              <a:t>DEVELOPED</a:t>
            </a:r>
          </a:p>
          <a:p>
            <a:pPr algn="ctr"/>
            <a:endParaRPr lang="en-CA" sz="3200" b="1" dirty="0">
              <a:solidFill>
                <a:schemeClr val="bg1"/>
              </a:solidFill>
            </a:endParaRPr>
          </a:p>
          <a:p>
            <a:pPr algn="ctr"/>
            <a:r>
              <a:rPr lang="en-CA" sz="3200" b="1" dirty="0" smtClean="0">
                <a:solidFill>
                  <a:schemeClr val="bg1"/>
                </a:solidFill>
              </a:rPr>
              <a:t>HIGH NETBACKS</a:t>
            </a:r>
          </a:p>
          <a:p>
            <a:pPr algn="ctr"/>
            <a:r>
              <a:rPr lang="en-CA" sz="3200" b="1" dirty="0" smtClean="0">
                <a:solidFill>
                  <a:schemeClr val="bg1"/>
                </a:solidFill>
              </a:rPr>
              <a:t>87.5% NRI</a:t>
            </a:r>
          </a:p>
          <a:p>
            <a:pPr algn="ctr"/>
            <a:r>
              <a:rPr lang="en-CA" sz="3200" b="1" dirty="0" smtClean="0">
                <a:solidFill>
                  <a:schemeClr val="bg1"/>
                </a:solidFill>
              </a:rPr>
              <a:t>LOW LEASING COSTS</a:t>
            </a:r>
          </a:p>
          <a:p>
            <a:pPr algn="ctr"/>
            <a:r>
              <a:rPr lang="en-CA" sz="3200" b="1" dirty="0" smtClean="0">
                <a:solidFill>
                  <a:schemeClr val="bg1"/>
                </a:solidFill>
              </a:rPr>
              <a:t>SHALLOW RESOURCES</a:t>
            </a:r>
          </a:p>
        </p:txBody>
      </p:sp>
      <p:pic>
        <p:nvPicPr>
          <p:cNvPr id="6" name="Picture 5">
            <a:extLst>
              <a:ext uri="{FF2B5EF4-FFF2-40B4-BE49-F238E27FC236}">
                <a16:creationId xmlns:a16="http://schemas.microsoft.com/office/drawing/2014/main" xmlns="" id="{8107805F-0206-42D4-B670-F4CBE4E09B28}"/>
              </a:ext>
            </a:extLst>
          </p:cNvPr>
          <p:cNvPicPr/>
          <p:nvPr/>
        </p:nvPicPr>
        <p:blipFill rotWithShape="1">
          <a:blip r:embed="rId3"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xmlns="" id="{2339AA8B-C77B-461C-9B26-6BED2A1E9435}"/>
              </a:ext>
            </a:extLst>
          </p:cNvPr>
          <p:cNvSpPr>
            <a:spLocks noGrp="1"/>
          </p:cNvSpPr>
          <p:nvPr>
            <p:ph type="title"/>
          </p:nvPr>
        </p:nvSpPr>
        <p:spPr>
          <a:xfrm>
            <a:off x="1447800" y="274638"/>
            <a:ext cx="7467600" cy="1143000"/>
          </a:xfrm>
        </p:spPr>
        <p:txBody>
          <a:bodyPr>
            <a:normAutofit fontScale="90000"/>
          </a:bodyPr>
          <a:lstStyle/>
          <a:p>
            <a:r>
              <a:rPr lang="en-CA" b="1" dirty="0">
                <a:ln>
                  <a:solidFill>
                    <a:schemeClr val="tx1"/>
                  </a:solidFill>
                </a:ln>
                <a:solidFill>
                  <a:schemeClr val="bg1"/>
                </a:solidFill>
              </a:rPr>
              <a:t>EXPLORATION AND PRODUCTION</a:t>
            </a:r>
            <a:endParaRPr lang="en-CA" dirty="0"/>
          </a:p>
        </p:txBody>
      </p:sp>
    </p:spTree>
    <p:extLst>
      <p:ext uri="{BB962C8B-B14F-4D97-AF65-F5344CB8AC3E}">
        <p14:creationId xmlns:p14="http://schemas.microsoft.com/office/powerpoint/2010/main" val="2546182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B9716C6-3246-485C-AC67-A0B7C021D42D}"/>
              </a:ext>
            </a:extLst>
          </p:cNvPr>
          <p:cNvPicPr>
            <a:picLocks noChangeAspect="1"/>
          </p:cNvPicPr>
          <p:nvPr/>
        </p:nvPicPr>
        <p:blipFill>
          <a:blip r:embed="rId2"/>
          <a:stretch>
            <a:fillRect/>
          </a:stretch>
        </p:blipFill>
        <p:spPr>
          <a:xfrm>
            <a:off x="25200" y="0"/>
            <a:ext cx="9093600" cy="6858000"/>
          </a:xfrm>
          <a:prstGeom prst="rect">
            <a:avLst/>
          </a:prstGeom>
        </p:spPr>
      </p:pic>
      <p:sp>
        <p:nvSpPr>
          <p:cNvPr id="2" name="Title 1"/>
          <p:cNvSpPr>
            <a:spLocks noGrp="1"/>
          </p:cNvSpPr>
          <p:nvPr>
            <p:ph type="title"/>
          </p:nvPr>
        </p:nvSpPr>
        <p:spPr>
          <a:xfrm>
            <a:off x="-152400" y="-1523999"/>
            <a:ext cx="8229600" cy="1143000"/>
          </a:xfrm>
        </p:spPr>
        <p:txBody>
          <a:bodyPr/>
          <a:lstStyle/>
          <a:p>
            <a:r>
              <a:rPr lang="en-CA" dirty="0"/>
              <a:t>EXPLORATION AND PRODUCTION </a:t>
            </a:r>
            <a:endParaRPr lang="en-US" dirty="0"/>
          </a:p>
        </p:txBody>
      </p:sp>
      <p:sp>
        <p:nvSpPr>
          <p:cNvPr id="5" name="Rectangle 4"/>
          <p:cNvSpPr/>
          <p:nvPr/>
        </p:nvSpPr>
        <p:spPr>
          <a:xfrm>
            <a:off x="2474742" y="7086600"/>
            <a:ext cx="6705600" cy="1477328"/>
          </a:xfrm>
          <a:prstGeom prst="rect">
            <a:avLst/>
          </a:prstGeom>
        </p:spPr>
        <p:txBody>
          <a:bodyPr wrap="square">
            <a:spAutoFit/>
          </a:bodyPr>
          <a:lstStyle/>
          <a:p>
            <a:endParaRPr lang="en-CA" dirty="0"/>
          </a:p>
          <a:p>
            <a:r>
              <a:rPr lang="en-CA" dirty="0"/>
              <a:t>Conventional reserves are found in Southwestern Ontario reservoirs with potentially 190 million barrels of undiscovered crude oil and 1.2 TCF of natural gas </a:t>
            </a:r>
            <a:r>
              <a:rPr lang="en-CA" sz="1600" dirty="0"/>
              <a:t>i</a:t>
            </a:r>
            <a:r>
              <a:rPr lang="en-CA" dirty="0"/>
              <a:t>n the Michigan and Appalachian sedimentary basins. </a:t>
            </a:r>
            <a:endParaRPr lang="en-US" dirty="0"/>
          </a:p>
        </p:txBody>
      </p:sp>
      <p:sp>
        <p:nvSpPr>
          <p:cNvPr id="7" name="Speech Bubble: Rectangle 6">
            <a:extLst>
              <a:ext uri="{FF2B5EF4-FFF2-40B4-BE49-F238E27FC236}">
                <a16:creationId xmlns:a16="http://schemas.microsoft.com/office/drawing/2014/main" xmlns="" id="{1EF57875-6D01-4CAE-BB95-EBBF00AC5CFC}"/>
              </a:ext>
            </a:extLst>
          </p:cNvPr>
          <p:cNvSpPr/>
          <p:nvPr/>
        </p:nvSpPr>
        <p:spPr>
          <a:xfrm>
            <a:off x="228600" y="304800"/>
            <a:ext cx="4641428" cy="1600200"/>
          </a:xfrm>
          <a:prstGeom prst="wedgeRectCallout">
            <a:avLst>
              <a:gd name="adj1" fmla="val 45345"/>
              <a:gd name="adj2" fmla="val 112409"/>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dirty="0"/>
              <a:t>190 </a:t>
            </a:r>
            <a:r>
              <a:rPr lang="en-CA" sz="7200" dirty="0" err="1"/>
              <a:t>MMbbl</a:t>
            </a:r>
            <a:r>
              <a:rPr lang="en-CA" sz="7200" dirty="0"/>
              <a:t> </a:t>
            </a:r>
          </a:p>
          <a:p>
            <a:pPr algn="ctr"/>
            <a:r>
              <a:rPr lang="en-CA" sz="2800" dirty="0" smtClean="0"/>
              <a:t>Undiscovered Oil</a:t>
            </a:r>
            <a:endParaRPr lang="en-CA" sz="2800" dirty="0"/>
          </a:p>
        </p:txBody>
      </p:sp>
      <p:sp>
        <p:nvSpPr>
          <p:cNvPr id="8" name="Speech Bubble: Rectangle 7">
            <a:extLst>
              <a:ext uri="{FF2B5EF4-FFF2-40B4-BE49-F238E27FC236}">
                <a16:creationId xmlns:a16="http://schemas.microsoft.com/office/drawing/2014/main" xmlns="" id="{6B5AECA8-6C11-4C32-8707-690DA9F0CE29}"/>
              </a:ext>
            </a:extLst>
          </p:cNvPr>
          <p:cNvSpPr/>
          <p:nvPr/>
        </p:nvSpPr>
        <p:spPr>
          <a:xfrm>
            <a:off x="145628" y="4448033"/>
            <a:ext cx="4724400" cy="2105167"/>
          </a:xfrm>
          <a:prstGeom prst="wedgeRectCallout">
            <a:avLst>
              <a:gd name="adj1" fmla="val 44403"/>
              <a:gd name="adj2" fmla="val -101322"/>
            </a:avLst>
          </a:prstGeom>
          <a:solidFill>
            <a:srgbClr val="C0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dirty="0"/>
              <a:t>1.2 TCF </a:t>
            </a:r>
          </a:p>
          <a:p>
            <a:pPr algn="ctr"/>
            <a:r>
              <a:rPr lang="en-CA" sz="2800" dirty="0" smtClean="0"/>
              <a:t>Undiscovered Natural Gas</a:t>
            </a:r>
            <a:endParaRPr lang="en-CA" sz="2800" dirty="0"/>
          </a:p>
        </p:txBody>
      </p:sp>
    </p:spTree>
    <p:extLst>
      <p:ext uri="{BB962C8B-B14F-4D97-AF65-F5344CB8AC3E}">
        <p14:creationId xmlns:p14="http://schemas.microsoft.com/office/powerpoint/2010/main" val="1137396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7F7592-78F8-4187-AA6C-4F25819833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6082"/>
            <a:ext cx="9144000" cy="6884082"/>
          </a:xfrm>
          <a:prstGeom prst="rect">
            <a:avLst/>
          </a:prstGeom>
        </p:spPr>
      </p:pic>
      <p:sp>
        <p:nvSpPr>
          <p:cNvPr id="6" name="Content Placeholder 5"/>
          <p:cNvSpPr>
            <a:spLocks noGrp="1"/>
          </p:cNvSpPr>
          <p:nvPr>
            <p:ph sz="half" idx="2"/>
          </p:nvPr>
        </p:nvSpPr>
        <p:spPr>
          <a:xfrm>
            <a:off x="609600" y="1718358"/>
            <a:ext cx="5486400" cy="4678361"/>
          </a:xfrm>
          <a:solidFill>
            <a:schemeClr val="tx1">
              <a:alpha val="49000"/>
            </a:schemeClr>
          </a:solidFill>
        </p:spPr>
        <p:txBody>
          <a:bodyPr>
            <a:noAutofit/>
          </a:bodyPr>
          <a:lstStyle/>
          <a:p>
            <a:pPr marL="0" indent="0">
              <a:buNone/>
            </a:pPr>
            <a:r>
              <a:rPr lang="en-US" sz="4000" b="1" dirty="0">
                <a:solidFill>
                  <a:schemeClr val="bg1"/>
                </a:solidFill>
              </a:rPr>
              <a:t>Oil and Natural Gas Plays </a:t>
            </a:r>
            <a:endParaRPr lang="en-CA" sz="4000" b="1" dirty="0">
              <a:solidFill>
                <a:schemeClr val="bg1"/>
              </a:solidFill>
            </a:endParaRPr>
          </a:p>
          <a:p>
            <a:pPr marL="0" indent="0">
              <a:buNone/>
            </a:pPr>
            <a:endParaRPr lang="en-US" sz="2000" dirty="0">
              <a:solidFill>
                <a:schemeClr val="bg1"/>
              </a:solidFill>
            </a:endParaRPr>
          </a:p>
          <a:p>
            <a:pPr marL="285750" indent="-285750"/>
            <a:r>
              <a:rPr lang="en-US" sz="2000" dirty="0">
                <a:solidFill>
                  <a:schemeClr val="bg1"/>
                </a:solidFill>
              </a:rPr>
              <a:t>Structural traps in </a:t>
            </a:r>
            <a:r>
              <a:rPr lang="en-US" sz="2000" dirty="0" smtClean="0">
                <a:solidFill>
                  <a:schemeClr val="bg1"/>
                </a:solidFill>
              </a:rPr>
              <a:t>fractured and </a:t>
            </a:r>
            <a:r>
              <a:rPr lang="en-US" sz="2000" dirty="0">
                <a:solidFill>
                  <a:schemeClr val="bg1"/>
                </a:solidFill>
              </a:rPr>
              <a:t>dolomitized carbonates and </a:t>
            </a:r>
            <a:r>
              <a:rPr lang="en-US" sz="2000" dirty="0" smtClean="0">
                <a:solidFill>
                  <a:schemeClr val="bg1"/>
                </a:solidFill>
              </a:rPr>
              <a:t>sandstones - Devonian 400-500’</a:t>
            </a:r>
            <a:endParaRPr lang="en-US" sz="2000" dirty="0">
              <a:solidFill>
                <a:schemeClr val="bg1"/>
              </a:solidFill>
            </a:endParaRPr>
          </a:p>
          <a:p>
            <a:pPr marL="285750" indent="-285750"/>
            <a:r>
              <a:rPr lang="en-US" sz="2000" dirty="0">
                <a:solidFill>
                  <a:schemeClr val="bg1"/>
                </a:solidFill>
              </a:rPr>
              <a:t>Stratigraphic traps in </a:t>
            </a:r>
            <a:r>
              <a:rPr lang="en-US" sz="2000" dirty="0" smtClean="0">
                <a:solidFill>
                  <a:schemeClr val="bg1"/>
                </a:solidFill>
              </a:rPr>
              <a:t>sandstones and carbonates – Silurian; offshore Lake Erie 200-2000’</a:t>
            </a:r>
            <a:endParaRPr lang="en-US" sz="2000" dirty="0">
              <a:solidFill>
                <a:schemeClr val="bg1"/>
              </a:solidFill>
            </a:endParaRPr>
          </a:p>
          <a:p>
            <a:pPr marL="285750" indent="-285750"/>
            <a:r>
              <a:rPr lang="en-US" sz="2000" dirty="0">
                <a:solidFill>
                  <a:schemeClr val="bg1"/>
                </a:solidFill>
              </a:rPr>
              <a:t>Reefs and structural </a:t>
            </a:r>
            <a:r>
              <a:rPr lang="en-US" sz="2000" dirty="0" smtClean="0">
                <a:solidFill>
                  <a:schemeClr val="bg1"/>
                </a:solidFill>
              </a:rPr>
              <a:t>traps in carbonates – Middle Silurian; onshore 1500-2100’</a:t>
            </a:r>
            <a:endParaRPr lang="en-US" sz="2000" dirty="0">
              <a:solidFill>
                <a:schemeClr val="bg1"/>
              </a:solidFill>
            </a:endParaRPr>
          </a:p>
          <a:p>
            <a:pPr marL="285750" indent="-285750"/>
            <a:r>
              <a:rPr lang="en-US" sz="2000" dirty="0" smtClean="0">
                <a:solidFill>
                  <a:schemeClr val="bg1"/>
                </a:solidFill>
              </a:rPr>
              <a:t>Hydrothermal </a:t>
            </a:r>
            <a:r>
              <a:rPr lang="en-US" sz="2000" dirty="0">
                <a:solidFill>
                  <a:schemeClr val="bg1"/>
                </a:solidFill>
              </a:rPr>
              <a:t>dolomite reservoirs </a:t>
            </a:r>
            <a:r>
              <a:rPr lang="en-US" sz="2000" dirty="0" smtClean="0">
                <a:solidFill>
                  <a:schemeClr val="bg1"/>
                </a:solidFill>
              </a:rPr>
              <a:t>in limestones</a:t>
            </a:r>
            <a:r>
              <a:rPr lang="en-US" sz="2000" dirty="0">
                <a:solidFill>
                  <a:schemeClr val="bg1"/>
                </a:solidFill>
              </a:rPr>
              <a:t> </a:t>
            </a:r>
            <a:r>
              <a:rPr lang="en-US" sz="2000" dirty="0" smtClean="0">
                <a:solidFill>
                  <a:schemeClr val="bg1"/>
                </a:solidFill>
              </a:rPr>
              <a:t>– Middle Ordovician 2200-3000’; and</a:t>
            </a:r>
            <a:endParaRPr lang="en-US" sz="2000" dirty="0">
              <a:solidFill>
                <a:schemeClr val="bg1"/>
              </a:solidFill>
            </a:endParaRPr>
          </a:p>
          <a:p>
            <a:pPr marL="285750" indent="-285750"/>
            <a:r>
              <a:rPr lang="en-US" sz="2000" dirty="0" smtClean="0">
                <a:solidFill>
                  <a:schemeClr val="bg1"/>
                </a:solidFill>
              </a:rPr>
              <a:t>Structural </a:t>
            </a:r>
            <a:r>
              <a:rPr lang="en-US" sz="2000" dirty="0">
                <a:solidFill>
                  <a:schemeClr val="bg1"/>
                </a:solidFill>
              </a:rPr>
              <a:t>and stratigraphic traps </a:t>
            </a:r>
            <a:r>
              <a:rPr lang="en-US" sz="2000" dirty="0" smtClean="0">
                <a:solidFill>
                  <a:schemeClr val="bg1"/>
                </a:solidFill>
              </a:rPr>
              <a:t>in </a:t>
            </a:r>
            <a:r>
              <a:rPr lang="en-US" sz="2000" dirty="0">
                <a:solidFill>
                  <a:schemeClr val="bg1"/>
                </a:solidFill>
              </a:rPr>
              <a:t>sandstones and sandy </a:t>
            </a:r>
            <a:r>
              <a:rPr lang="en-US" sz="2000" dirty="0" smtClean="0">
                <a:solidFill>
                  <a:schemeClr val="bg1"/>
                </a:solidFill>
              </a:rPr>
              <a:t>dolomites – Cambrian 2300-4000’</a:t>
            </a:r>
            <a:endParaRPr lang="en-US" sz="2000" dirty="0">
              <a:solidFill>
                <a:schemeClr val="bg1"/>
              </a:solidFill>
            </a:endParaRPr>
          </a:p>
          <a:p>
            <a:pPr marL="285750" indent="-285750"/>
            <a:endParaRPr lang="en-US" sz="2000" dirty="0">
              <a:solidFill>
                <a:schemeClr val="bg1"/>
              </a:solidFill>
            </a:endParaRPr>
          </a:p>
        </p:txBody>
      </p:sp>
      <p:pic>
        <p:nvPicPr>
          <p:cNvPr id="8" name="Picture 7">
            <a:extLst>
              <a:ext uri="{FF2B5EF4-FFF2-40B4-BE49-F238E27FC236}">
                <a16:creationId xmlns:a16="http://schemas.microsoft.com/office/drawing/2014/main" xmlns="" id="{7243920B-8CDC-4594-8CFF-3DF33B587102}"/>
              </a:ext>
            </a:extLst>
          </p:cNvPr>
          <p:cNvPicPr/>
          <p:nvPr/>
        </p:nvPicPr>
        <p:blipFill rotWithShape="1">
          <a:blip r:embed="rId3"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1" name="Title 8">
            <a:extLst>
              <a:ext uri="{FF2B5EF4-FFF2-40B4-BE49-F238E27FC236}">
                <a16:creationId xmlns:a16="http://schemas.microsoft.com/office/drawing/2014/main" xmlns="" id="{38E65A06-E528-4025-BC0F-5193A296A2EC}"/>
              </a:ext>
            </a:extLst>
          </p:cNvPr>
          <p:cNvSpPr>
            <a:spLocks noGrp="1"/>
          </p:cNvSpPr>
          <p:nvPr>
            <p:ph type="title"/>
          </p:nvPr>
        </p:nvSpPr>
        <p:spPr>
          <a:xfrm>
            <a:off x="1447800" y="274638"/>
            <a:ext cx="7467600" cy="1143000"/>
          </a:xfrm>
        </p:spPr>
        <p:txBody>
          <a:bodyPr>
            <a:normAutofit fontScale="90000"/>
          </a:bodyPr>
          <a:lstStyle/>
          <a:p>
            <a:r>
              <a:rPr lang="en-CA" b="1" dirty="0">
                <a:ln>
                  <a:solidFill>
                    <a:schemeClr val="tx1"/>
                  </a:solidFill>
                </a:ln>
                <a:solidFill>
                  <a:schemeClr val="bg1"/>
                </a:solidFill>
              </a:rPr>
              <a:t>EXPLORATION AND PRODUCTION</a:t>
            </a:r>
            <a:endParaRPr lang="en-CA" dirty="0"/>
          </a:p>
        </p:txBody>
      </p:sp>
      <p:pic>
        <p:nvPicPr>
          <p:cNvPr id="15" name="Picture 14">
            <a:extLst>
              <a:ext uri="{FF2B5EF4-FFF2-40B4-BE49-F238E27FC236}">
                <a16:creationId xmlns:a16="http://schemas.microsoft.com/office/drawing/2014/main" xmlns="" id="{AAD6DF72-5118-442C-AED4-AA4F443626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05600" y="1219200"/>
            <a:ext cx="1634620" cy="5444575"/>
          </a:xfrm>
          <a:prstGeom prst="rect">
            <a:avLst/>
          </a:prstGeom>
        </p:spPr>
      </p:pic>
    </p:spTree>
    <p:extLst>
      <p:ext uri="{BB962C8B-B14F-4D97-AF65-F5344CB8AC3E}">
        <p14:creationId xmlns:p14="http://schemas.microsoft.com/office/powerpoint/2010/main" val="157226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A02005C-BA7D-496B-886D-8CA28A7FFA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87993"/>
          </a:xfrm>
          <a:prstGeom prst="rect">
            <a:avLst/>
          </a:prstGeom>
        </p:spPr>
      </p:pic>
      <p:sp>
        <p:nvSpPr>
          <p:cNvPr id="3" name="Rectangle 2">
            <a:extLst>
              <a:ext uri="{FF2B5EF4-FFF2-40B4-BE49-F238E27FC236}">
                <a16:creationId xmlns:a16="http://schemas.microsoft.com/office/drawing/2014/main" xmlns="" id="{A380233F-AD40-4AA6-B2FD-9CDF8ED8F920}"/>
              </a:ext>
            </a:extLst>
          </p:cNvPr>
          <p:cNvSpPr/>
          <p:nvPr/>
        </p:nvSpPr>
        <p:spPr>
          <a:xfrm>
            <a:off x="228600" y="1676400"/>
            <a:ext cx="8686800" cy="491492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6"/>
          <p:cNvSpPr>
            <a:spLocks noGrp="1"/>
          </p:cNvSpPr>
          <p:nvPr>
            <p:ph type="body" idx="1"/>
          </p:nvPr>
        </p:nvSpPr>
        <p:spPr>
          <a:xfrm>
            <a:off x="370764" y="1905000"/>
            <a:ext cx="4040188" cy="639762"/>
          </a:xfrm>
        </p:spPr>
        <p:txBody>
          <a:bodyPr>
            <a:normAutofit fontScale="85000" lnSpcReduction="20000"/>
          </a:bodyPr>
          <a:lstStyle/>
          <a:p>
            <a:r>
              <a:rPr lang="en-CA" dirty="0"/>
              <a:t>ESTABLISHED AND POTENTIAL</a:t>
            </a:r>
            <a:r>
              <a:rPr lang="en-US" dirty="0"/>
              <a:t/>
            </a:r>
            <a:br>
              <a:rPr lang="en-US" dirty="0"/>
            </a:br>
            <a:r>
              <a:rPr lang="en-CA" dirty="0"/>
              <a:t>RESERVES OF OIL &amp; NATURAL GAS</a:t>
            </a:r>
            <a:endParaRPr lang="en-US" dirty="0"/>
          </a:p>
        </p:txBody>
      </p:sp>
      <p:pic>
        <p:nvPicPr>
          <p:cNvPr id="5" name="Content Placeholder 3"/>
          <p:cNvPicPr>
            <a:picLocks noGrp="1"/>
          </p:cNvPicPr>
          <p:nvPr>
            <p:ph sz="half" idx="2"/>
          </p:nvPr>
        </p:nvPicPr>
        <p:blipFill rotWithShape="1">
          <a:blip r:embed="rId3" cstate="print">
            <a:extLst>
              <a:ext uri="{28A0092B-C50C-407E-A947-70E740481C1C}">
                <a14:useLocalDpi xmlns:a14="http://schemas.microsoft.com/office/drawing/2010/main"/>
              </a:ext>
            </a:extLst>
          </a:blip>
          <a:srcRect/>
          <a:stretch/>
        </p:blipFill>
        <p:spPr bwMode="auto">
          <a:xfrm>
            <a:off x="366001" y="2544762"/>
            <a:ext cx="4040188" cy="3844926"/>
          </a:xfrm>
          <a:prstGeom prst="rect">
            <a:avLst/>
          </a:prstGeom>
          <a:noFill/>
          <a:ln>
            <a:noFill/>
          </a:ln>
        </p:spPr>
      </p:pic>
      <p:sp>
        <p:nvSpPr>
          <p:cNvPr id="8" name="Text Placeholder 7"/>
          <p:cNvSpPr>
            <a:spLocks noGrp="1"/>
          </p:cNvSpPr>
          <p:nvPr>
            <p:ph type="body" sz="quarter" idx="3"/>
          </p:nvPr>
        </p:nvSpPr>
        <p:spPr>
          <a:xfrm>
            <a:off x="4558589" y="1905000"/>
            <a:ext cx="4041775" cy="639762"/>
          </a:xfrm>
        </p:spPr>
        <p:txBody>
          <a:bodyPr>
            <a:normAutofit fontScale="85000" lnSpcReduction="20000"/>
          </a:bodyPr>
          <a:lstStyle/>
          <a:p>
            <a:r>
              <a:rPr lang="en-CA" dirty="0"/>
              <a:t>PROJECTED GROWTH IN ONTARIO </a:t>
            </a:r>
            <a:r>
              <a:rPr lang="en-US" dirty="0"/>
              <a:t/>
            </a:r>
            <a:br>
              <a:rPr lang="en-US" dirty="0"/>
            </a:br>
            <a:r>
              <a:rPr lang="en-CA" dirty="0"/>
              <a:t>DEMAND FOR OIL &amp; NATURAL GAS</a:t>
            </a:r>
            <a:endParaRPr lang="en-US" dirty="0"/>
          </a:p>
        </p:txBody>
      </p:sp>
      <p:graphicFrame>
        <p:nvGraphicFramePr>
          <p:cNvPr id="6" name="Content Placeholder 5"/>
          <p:cNvGraphicFramePr>
            <a:graphicFrameLocks noGrp="1"/>
          </p:cNvGraphicFramePr>
          <p:nvPr>
            <p:ph sz="quarter" idx="4"/>
            <p:extLst>
              <p:ext uri="{D42A27DB-BD31-4B8C-83A1-F6EECF244321}">
                <p14:modId xmlns:p14="http://schemas.microsoft.com/office/powerpoint/2010/main" val="1561649822"/>
              </p:ext>
            </p:extLst>
          </p:nvPr>
        </p:nvGraphicFramePr>
        <p:xfrm>
          <a:off x="4558589" y="2544762"/>
          <a:ext cx="3889375" cy="384492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xmlns="" id="{F42B9324-512A-4383-A965-77C5A1EFD450}"/>
              </a:ext>
            </a:extLst>
          </p:cNvPr>
          <p:cNvPicPr/>
          <p:nvPr/>
        </p:nvPicPr>
        <p:blipFill rotWithShape="1">
          <a:blip r:embed="rId5"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xmlns="" id="{2835AA86-C05C-4C29-A440-25D072911B97}"/>
              </a:ext>
            </a:extLst>
          </p:cNvPr>
          <p:cNvSpPr>
            <a:spLocks noGrp="1"/>
          </p:cNvSpPr>
          <p:nvPr>
            <p:ph type="title"/>
          </p:nvPr>
        </p:nvSpPr>
        <p:spPr>
          <a:xfrm>
            <a:off x="1447800" y="274638"/>
            <a:ext cx="7467600" cy="1143000"/>
          </a:xfrm>
        </p:spPr>
        <p:txBody>
          <a:bodyPr>
            <a:normAutofit fontScale="90000"/>
          </a:bodyPr>
          <a:lstStyle/>
          <a:p>
            <a:r>
              <a:rPr lang="en-CA" b="1" dirty="0">
                <a:ln>
                  <a:solidFill>
                    <a:schemeClr val="tx1"/>
                  </a:solidFill>
                </a:ln>
                <a:solidFill>
                  <a:schemeClr val="bg1"/>
                </a:solidFill>
              </a:rPr>
              <a:t>EXPLORATION AND PRODUCTION</a:t>
            </a:r>
            <a:endParaRPr lang="en-CA" dirty="0"/>
          </a:p>
        </p:txBody>
      </p:sp>
    </p:spTree>
    <p:extLst>
      <p:ext uri="{BB962C8B-B14F-4D97-AF65-F5344CB8AC3E}">
        <p14:creationId xmlns:p14="http://schemas.microsoft.com/office/powerpoint/2010/main" val="230591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43E77FA-CF56-4CA9-8C95-EA4B8F56D43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6"/>
          <p:cNvSpPr>
            <a:spLocks noGrp="1"/>
          </p:cNvSpPr>
          <p:nvPr>
            <p:ph type="title"/>
          </p:nvPr>
        </p:nvSpPr>
        <p:spPr>
          <a:xfrm>
            <a:off x="1676400" y="274638"/>
            <a:ext cx="7010400" cy="1143000"/>
          </a:xfrm>
        </p:spPr>
        <p:txBody>
          <a:bodyPr/>
          <a:lstStyle/>
          <a:p>
            <a:r>
              <a:rPr lang="en-CA" b="1" dirty="0">
                <a:ln>
                  <a:solidFill>
                    <a:schemeClr val="tx1"/>
                  </a:solidFill>
                </a:ln>
                <a:solidFill>
                  <a:schemeClr val="bg1"/>
                </a:solidFill>
              </a:rPr>
              <a:t>INFRASTRUCTURE</a:t>
            </a:r>
            <a:endParaRPr lang="en-US" dirty="0"/>
          </a:p>
        </p:txBody>
      </p:sp>
      <p:sp>
        <p:nvSpPr>
          <p:cNvPr id="8" name="Content Placeholder 7"/>
          <p:cNvSpPr>
            <a:spLocks noGrp="1"/>
          </p:cNvSpPr>
          <p:nvPr>
            <p:ph idx="1"/>
          </p:nvPr>
        </p:nvSpPr>
        <p:spPr>
          <a:xfrm>
            <a:off x="457200" y="1600199"/>
            <a:ext cx="8229600" cy="4876801"/>
          </a:xfrm>
          <a:solidFill>
            <a:schemeClr val="tx1">
              <a:alpha val="75000"/>
            </a:schemeClr>
          </a:solidFill>
        </p:spPr>
        <p:txBody>
          <a:bodyPr>
            <a:normAutofit fontScale="92500" lnSpcReduction="10000"/>
          </a:bodyPr>
          <a:lstStyle/>
          <a:p>
            <a:pPr marL="0" indent="0">
              <a:spcBef>
                <a:spcPts val="2400"/>
              </a:spcBef>
              <a:buNone/>
            </a:pPr>
            <a:r>
              <a:rPr lang="en-CA" b="1" dirty="0">
                <a:solidFill>
                  <a:schemeClr val="bg1"/>
                </a:solidFill>
              </a:rPr>
              <a:t>DRILLING AND SERVICE RIGS </a:t>
            </a:r>
          </a:p>
          <a:p>
            <a:pPr marL="0" indent="0">
              <a:buNone/>
            </a:pPr>
            <a:r>
              <a:rPr lang="en-CA" b="1" dirty="0">
                <a:solidFill>
                  <a:schemeClr val="bg1"/>
                </a:solidFill>
              </a:rPr>
              <a:t>TRANSPORTATION </a:t>
            </a:r>
            <a:endParaRPr lang="en-US" b="1" dirty="0">
              <a:solidFill>
                <a:schemeClr val="bg1"/>
              </a:solidFill>
            </a:endParaRPr>
          </a:p>
          <a:p>
            <a:r>
              <a:rPr lang="en-CA" sz="3000" b="1" dirty="0" smtClean="0">
                <a:solidFill>
                  <a:schemeClr val="bg1"/>
                </a:solidFill>
              </a:rPr>
              <a:t>Trucking and pipelines</a:t>
            </a:r>
            <a:endParaRPr lang="en-US" sz="3000" b="1" dirty="0">
              <a:solidFill>
                <a:schemeClr val="bg1"/>
              </a:solidFill>
            </a:endParaRPr>
          </a:p>
          <a:p>
            <a:pPr marL="0" indent="0">
              <a:spcBef>
                <a:spcPts val="2400"/>
              </a:spcBef>
              <a:buNone/>
            </a:pPr>
            <a:r>
              <a:rPr lang="en-CA" b="1" dirty="0">
                <a:solidFill>
                  <a:schemeClr val="bg1"/>
                </a:solidFill>
              </a:rPr>
              <a:t>OIL REFINERIES </a:t>
            </a:r>
            <a:endParaRPr lang="en-US" b="1" dirty="0">
              <a:solidFill>
                <a:schemeClr val="bg1"/>
              </a:solidFill>
            </a:endParaRPr>
          </a:p>
          <a:p>
            <a:r>
              <a:rPr lang="en-CA" sz="3000" b="1" dirty="0">
                <a:solidFill>
                  <a:schemeClr val="bg1"/>
                </a:solidFill>
              </a:rPr>
              <a:t>4 </a:t>
            </a:r>
            <a:r>
              <a:rPr lang="en-CA" sz="3000" b="1" dirty="0" smtClean="0">
                <a:solidFill>
                  <a:schemeClr val="bg1"/>
                </a:solidFill>
              </a:rPr>
              <a:t>Refineries; </a:t>
            </a:r>
            <a:r>
              <a:rPr lang="en-US" sz="3000" b="1" dirty="0">
                <a:solidFill>
                  <a:schemeClr val="bg1"/>
                </a:solidFill>
              </a:rPr>
              <a:t>390 000 </a:t>
            </a:r>
            <a:r>
              <a:rPr lang="en-US" sz="3000" b="1" dirty="0" err="1">
                <a:solidFill>
                  <a:schemeClr val="bg1"/>
                </a:solidFill>
              </a:rPr>
              <a:t>bbl</a:t>
            </a:r>
            <a:r>
              <a:rPr lang="en-US" sz="3000" b="1" dirty="0">
                <a:solidFill>
                  <a:schemeClr val="bg1"/>
                </a:solidFill>
              </a:rPr>
              <a:t>/d capacity</a:t>
            </a:r>
          </a:p>
          <a:p>
            <a:r>
              <a:rPr lang="en-CA" sz="3000" b="1" dirty="0" smtClean="0">
                <a:solidFill>
                  <a:schemeClr val="bg1"/>
                </a:solidFill>
              </a:rPr>
              <a:t>20% of the Canadian refining capacity</a:t>
            </a:r>
            <a:endParaRPr lang="en-CA" sz="3000" b="1" dirty="0">
              <a:solidFill>
                <a:schemeClr val="bg1"/>
              </a:solidFill>
            </a:endParaRPr>
          </a:p>
          <a:p>
            <a:pPr marL="0" indent="0">
              <a:spcBef>
                <a:spcPts val="2400"/>
              </a:spcBef>
              <a:buNone/>
            </a:pPr>
            <a:r>
              <a:rPr lang="en-CA" b="1" dirty="0" smtClean="0">
                <a:solidFill>
                  <a:schemeClr val="bg1"/>
                </a:solidFill>
              </a:rPr>
              <a:t>HYDROCARBON </a:t>
            </a:r>
            <a:r>
              <a:rPr lang="en-CA" b="1" dirty="0">
                <a:solidFill>
                  <a:schemeClr val="bg1"/>
                </a:solidFill>
              </a:rPr>
              <a:t>STORAGE </a:t>
            </a:r>
            <a:endParaRPr lang="en-US" b="1" dirty="0">
              <a:solidFill>
                <a:schemeClr val="bg1"/>
              </a:solidFill>
            </a:endParaRPr>
          </a:p>
          <a:p>
            <a:r>
              <a:rPr lang="en-CA" sz="3000" b="1" dirty="0">
                <a:solidFill>
                  <a:schemeClr val="bg1"/>
                </a:solidFill>
              </a:rPr>
              <a:t>258 </a:t>
            </a:r>
            <a:r>
              <a:rPr lang="en-CA" sz="3000" b="1" dirty="0" smtClean="0">
                <a:solidFill>
                  <a:schemeClr val="bg1"/>
                </a:solidFill>
              </a:rPr>
              <a:t>BCF Natural gas storage – 28 pinnacle reefs</a:t>
            </a:r>
            <a:endParaRPr lang="en-CA" sz="3000" b="1" dirty="0">
              <a:solidFill>
                <a:schemeClr val="bg1"/>
              </a:solidFill>
            </a:endParaRPr>
          </a:p>
          <a:p>
            <a:r>
              <a:rPr lang="en-CA" sz="3000" b="1" dirty="0">
                <a:solidFill>
                  <a:schemeClr val="bg1"/>
                </a:solidFill>
              </a:rPr>
              <a:t>22 </a:t>
            </a:r>
            <a:r>
              <a:rPr lang="en-CA" sz="3000" b="1" dirty="0" err="1" smtClean="0">
                <a:solidFill>
                  <a:schemeClr val="bg1"/>
                </a:solidFill>
              </a:rPr>
              <a:t>MMbbl</a:t>
            </a:r>
            <a:r>
              <a:rPr lang="en-CA" sz="3000" b="1" dirty="0" smtClean="0">
                <a:solidFill>
                  <a:schemeClr val="bg1"/>
                </a:solidFill>
              </a:rPr>
              <a:t> </a:t>
            </a:r>
            <a:r>
              <a:rPr lang="en-CA" sz="3000" b="1" dirty="0" err="1">
                <a:solidFill>
                  <a:schemeClr val="bg1"/>
                </a:solidFill>
              </a:rPr>
              <a:t>Liquified</a:t>
            </a:r>
            <a:r>
              <a:rPr lang="en-CA" sz="3000" b="1" dirty="0">
                <a:solidFill>
                  <a:schemeClr val="bg1"/>
                </a:solidFill>
              </a:rPr>
              <a:t> </a:t>
            </a:r>
            <a:r>
              <a:rPr lang="en-CA" sz="3000" b="1" dirty="0" smtClean="0">
                <a:solidFill>
                  <a:schemeClr val="bg1"/>
                </a:solidFill>
              </a:rPr>
              <a:t>Petroleum – Salt Caverns</a:t>
            </a:r>
            <a:endParaRPr lang="en-CA" sz="3000" b="1" dirty="0">
              <a:solidFill>
                <a:schemeClr val="bg1"/>
              </a:solidFill>
            </a:endParaRPr>
          </a:p>
        </p:txBody>
      </p:sp>
      <p:pic>
        <p:nvPicPr>
          <p:cNvPr id="10" name="Picture 9">
            <a:extLst>
              <a:ext uri="{FF2B5EF4-FFF2-40B4-BE49-F238E27FC236}">
                <a16:creationId xmlns:a16="http://schemas.microsoft.com/office/drawing/2014/main" xmlns="" id="{7C55AD9C-55E6-40A2-B111-DBB566B07EFC}"/>
              </a:ext>
            </a:extLst>
          </p:cNvPr>
          <p:cNvPicPr/>
          <p:nvPr/>
        </p:nvPicPr>
        <p:blipFill rotWithShape="1">
          <a:blip r:embed="rId3" cstate="print">
            <a:extLst>
              <a:ext uri="{28A0092B-C50C-407E-A947-70E740481C1C}">
                <a14:useLocalDpi xmlns:a14="http://schemas.microsoft.com/office/drawing/2010/main"/>
              </a:ext>
            </a:extLst>
          </a:blip>
          <a:srcRect l="12192" t="12336" r="12046" b="11901"/>
          <a:stretch/>
        </p:blipFill>
        <p:spPr bwMode="auto">
          <a:xfrm>
            <a:off x="228600" y="266678"/>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Content Placeholder 7">
            <a:extLst>
              <a:ext uri="{FF2B5EF4-FFF2-40B4-BE49-F238E27FC236}">
                <a16:creationId xmlns:a16="http://schemas.microsoft.com/office/drawing/2014/main" xmlns="" id="{61642E7F-556D-44A6-8120-F93E8AF3F383}"/>
              </a:ext>
            </a:extLst>
          </p:cNvPr>
          <p:cNvSpPr txBox="1">
            <a:spLocks/>
          </p:cNvSpPr>
          <p:nvPr/>
        </p:nvSpPr>
        <p:spPr>
          <a:xfrm>
            <a:off x="494306" y="7315200"/>
            <a:ext cx="8229600" cy="4991123"/>
          </a:xfrm>
          <a:prstGeom prst="rect">
            <a:avLst/>
          </a:prstGeom>
          <a:solidFill>
            <a:schemeClr val="tx1">
              <a:alpha val="75000"/>
            </a:schemeClr>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chemeClr val="bg1"/>
                </a:solidFill>
              </a:rPr>
              <a:t>DRILLING </a:t>
            </a:r>
            <a:endParaRPr lang="en-US" b="1" dirty="0">
              <a:solidFill>
                <a:schemeClr val="bg1"/>
              </a:solidFill>
            </a:endParaRPr>
          </a:p>
          <a:p>
            <a:r>
              <a:rPr lang="en-CA" b="1" dirty="0">
                <a:solidFill>
                  <a:schemeClr val="bg1"/>
                </a:solidFill>
              </a:rPr>
              <a:t>Ontario has considerable experience in drilling for energy resources. Innovations continue to provide drilling capability that is at the forefront of exploration and production. </a:t>
            </a:r>
            <a:endParaRPr lang="en-US" b="1" dirty="0">
              <a:solidFill>
                <a:schemeClr val="bg1"/>
              </a:solidFill>
            </a:endParaRPr>
          </a:p>
          <a:p>
            <a:pPr marL="0" indent="0">
              <a:buFont typeface="Arial" panose="020B0604020202020204" pitchFamily="34" charset="0"/>
              <a:buNone/>
            </a:pPr>
            <a:r>
              <a:rPr lang="en-CA" b="1" dirty="0">
                <a:solidFill>
                  <a:schemeClr val="bg1"/>
                </a:solidFill>
              </a:rPr>
              <a:t> TRANSPORTATION </a:t>
            </a:r>
            <a:endParaRPr lang="en-US" b="1" dirty="0">
              <a:solidFill>
                <a:schemeClr val="bg1"/>
              </a:solidFill>
            </a:endParaRPr>
          </a:p>
          <a:p>
            <a:r>
              <a:rPr lang="en-CA" b="1" dirty="0">
                <a:solidFill>
                  <a:schemeClr val="bg1"/>
                </a:solidFill>
              </a:rPr>
              <a:t>The industry is supported by a network of road infrastructure providing access to drilling and wellhead operations. Oil is trucked to market directly and a network of pipelines flow natural gas to distributors. </a:t>
            </a:r>
            <a:endParaRPr lang="en-US" b="1" dirty="0">
              <a:solidFill>
                <a:schemeClr val="bg1"/>
              </a:solidFill>
            </a:endParaRPr>
          </a:p>
          <a:p>
            <a:pPr marL="0" indent="0">
              <a:buFont typeface="Arial" panose="020B0604020202020204" pitchFamily="34" charset="0"/>
              <a:buNone/>
            </a:pPr>
            <a:r>
              <a:rPr lang="en-CA" b="1" dirty="0">
                <a:solidFill>
                  <a:schemeClr val="bg1"/>
                </a:solidFill>
              </a:rPr>
              <a:t>OIL REFINERIES </a:t>
            </a:r>
            <a:endParaRPr lang="en-US" b="1" dirty="0">
              <a:solidFill>
                <a:schemeClr val="bg1"/>
              </a:solidFill>
            </a:endParaRPr>
          </a:p>
          <a:p>
            <a:r>
              <a:rPr lang="en-CA" b="1" dirty="0">
                <a:solidFill>
                  <a:schemeClr val="bg1"/>
                </a:solidFill>
              </a:rPr>
              <a:t>Ontario has four refineries with a combined crude oil processing capacity of 390,000 barrels per day representing approximately 20% of total Canadian refining capacity. </a:t>
            </a:r>
            <a:endParaRPr lang="en-US" b="1" dirty="0">
              <a:solidFill>
                <a:schemeClr val="bg1"/>
              </a:solidFill>
            </a:endParaRPr>
          </a:p>
          <a:p>
            <a:pPr marL="0" indent="0">
              <a:buFont typeface="Arial" panose="020B0604020202020204" pitchFamily="34" charset="0"/>
              <a:buNone/>
            </a:pPr>
            <a:r>
              <a:rPr lang="en-CA" b="1" dirty="0">
                <a:solidFill>
                  <a:schemeClr val="bg1"/>
                </a:solidFill>
              </a:rPr>
              <a:t>HYDROCARBON STORAGE </a:t>
            </a:r>
            <a:endParaRPr lang="en-US" b="1" dirty="0">
              <a:solidFill>
                <a:schemeClr val="bg1"/>
              </a:solidFill>
            </a:endParaRPr>
          </a:p>
          <a:p>
            <a:r>
              <a:rPr lang="en-CA" b="1" dirty="0">
                <a:solidFill>
                  <a:schemeClr val="bg1"/>
                </a:solidFill>
              </a:rPr>
              <a:t>Natural gas demand is met with storage capacity of 258.4 billion cubic feet in depleted gas reservoirs, and includes one of the largest underground storage facilities in North America. </a:t>
            </a:r>
          </a:p>
          <a:p>
            <a:r>
              <a:rPr lang="en-US" b="1" dirty="0">
                <a:solidFill>
                  <a:schemeClr val="bg1"/>
                </a:solidFill>
              </a:rPr>
              <a:t>solution-mined caverns in salt beds are utilized for underground storage of liquefied hydrocarbons and petrochemicals at the refineries and petrochemical plants at Windsor and in the Sarnia area, with total capacity of 22 million barrels</a:t>
            </a:r>
            <a:endParaRPr lang="en-CA" b="1" dirty="0">
              <a:solidFill>
                <a:schemeClr val="bg1"/>
              </a:solidFill>
            </a:endParaRPr>
          </a:p>
          <a:p>
            <a:endParaRPr lang="en-US" dirty="0"/>
          </a:p>
        </p:txBody>
      </p:sp>
    </p:spTree>
    <p:extLst>
      <p:ext uri="{BB962C8B-B14F-4D97-AF65-F5344CB8AC3E}">
        <p14:creationId xmlns:p14="http://schemas.microsoft.com/office/powerpoint/2010/main" val="122652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7A7A504-4E93-4727-8DEC-1BC90F8A55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37"/>
            <a:ext cx="9144000" cy="6859137"/>
          </a:xfrm>
          <a:prstGeom prst="rect">
            <a:avLst/>
          </a:prstGeom>
        </p:spPr>
      </p:pic>
      <p:sp>
        <p:nvSpPr>
          <p:cNvPr id="2" name="Title 1"/>
          <p:cNvSpPr>
            <a:spLocks noGrp="1"/>
          </p:cNvSpPr>
          <p:nvPr>
            <p:ph type="title"/>
          </p:nvPr>
        </p:nvSpPr>
        <p:spPr>
          <a:xfrm>
            <a:off x="1676400" y="274638"/>
            <a:ext cx="7010400" cy="1143000"/>
          </a:xfrm>
          <a:ln>
            <a:noFill/>
          </a:ln>
        </p:spPr>
        <p:txBody>
          <a:bodyPr/>
          <a:lstStyle/>
          <a:p>
            <a:r>
              <a:rPr lang="en-CA" b="1" dirty="0">
                <a:ln>
                  <a:solidFill>
                    <a:schemeClr val="tx1"/>
                  </a:solidFill>
                </a:ln>
                <a:solidFill>
                  <a:schemeClr val="bg1"/>
                </a:solidFill>
              </a:rPr>
              <a:t>EXPERIENCE AND EXPERTISE</a:t>
            </a:r>
            <a:endParaRPr lang="en-US" b="1" dirty="0">
              <a:ln>
                <a:solidFill>
                  <a:schemeClr val="tx1"/>
                </a:solidFill>
              </a:ln>
              <a:solidFill>
                <a:schemeClr val="bg1"/>
              </a:solidFill>
            </a:endParaRPr>
          </a:p>
        </p:txBody>
      </p:sp>
      <p:sp>
        <p:nvSpPr>
          <p:cNvPr id="3" name="Content Placeholder 2"/>
          <p:cNvSpPr>
            <a:spLocks noGrp="1"/>
          </p:cNvSpPr>
          <p:nvPr>
            <p:ph idx="1"/>
          </p:nvPr>
        </p:nvSpPr>
        <p:spPr>
          <a:xfrm>
            <a:off x="457200" y="1600201"/>
            <a:ext cx="8229600" cy="4876799"/>
          </a:xfrm>
          <a:solidFill>
            <a:schemeClr val="tx1">
              <a:alpha val="49000"/>
            </a:schemeClr>
          </a:solidFill>
        </p:spPr>
        <p:txBody>
          <a:bodyPr>
            <a:normAutofit fontScale="92500"/>
          </a:bodyPr>
          <a:lstStyle/>
          <a:p>
            <a:pPr marL="0" indent="0">
              <a:buNone/>
            </a:pPr>
            <a:r>
              <a:rPr lang="en-CA" b="1" dirty="0">
                <a:ln>
                  <a:solidFill>
                    <a:schemeClr val="tx1">
                      <a:alpha val="66000"/>
                    </a:schemeClr>
                  </a:solidFill>
                </a:ln>
                <a:solidFill>
                  <a:schemeClr val="bg1"/>
                </a:solidFill>
              </a:rPr>
              <a:t>Ontario </a:t>
            </a:r>
            <a:r>
              <a:rPr lang="en-CA" b="1" dirty="0" smtClean="0">
                <a:ln>
                  <a:solidFill>
                    <a:schemeClr val="tx1">
                      <a:alpha val="66000"/>
                    </a:schemeClr>
                  </a:solidFill>
                </a:ln>
                <a:solidFill>
                  <a:schemeClr val="bg1"/>
                </a:solidFill>
              </a:rPr>
              <a:t>companies are ready to provide you with an experienced and </a:t>
            </a:r>
            <a:r>
              <a:rPr lang="en-CA" b="1" dirty="0">
                <a:ln>
                  <a:solidFill>
                    <a:schemeClr val="tx1">
                      <a:alpha val="66000"/>
                    </a:schemeClr>
                  </a:solidFill>
                </a:ln>
                <a:solidFill>
                  <a:schemeClr val="bg1"/>
                </a:solidFill>
              </a:rPr>
              <a:t>educated workforce ready to tap </a:t>
            </a:r>
            <a:r>
              <a:rPr lang="en-CA" b="1" dirty="0" smtClean="0">
                <a:ln>
                  <a:solidFill>
                    <a:schemeClr val="tx1">
                      <a:alpha val="66000"/>
                    </a:schemeClr>
                  </a:solidFill>
                </a:ln>
                <a:solidFill>
                  <a:schemeClr val="bg1"/>
                </a:solidFill>
              </a:rPr>
              <a:t>our </a:t>
            </a:r>
            <a:r>
              <a:rPr lang="en-CA" b="1" dirty="0">
                <a:ln>
                  <a:solidFill>
                    <a:schemeClr val="tx1">
                      <a:alpha val="66000"/>
                    </a:schemeClr>
                  </a:solidFill>
                </a:ln>
                <a:solidFill>
                  <a:schemeClr val="bg1"/>
                </a:solidFill>
              </a:rPr>
              <a:t>exploration and </a:t>
            </a:r>
            <a:r>
              <a:rPr lang="en-CA" b="1" dirty="0" smtClean="0">
                <a:ln>
                  <a:solidFill>
                    <a:schemeClr val="tx1">
                      <a:alpha val="66000"/>
                    </a:schemeClr>
                  </a:solidFill>
                </a:ln>
                <a:solidFill>
                  <a:schemeClr val="bg1"/>
                </a:solidFill>
              </a:rPr>
              <a:t>development potential</a:t>
            </a:r>
            <a:endParaRPr lang="en-CA" b="1" dirty="0">
              <a:ln>
                <a:solidFill>
                  <a:schemeClr val="tx1">
                    <a:alpha val="66000"/>
                  </a:schemeClr>
                </a:solidFill>
              </a:ln>
              <a:solidFill>
                <a:schemeClr val="bg1"/>
              </a:solidFill>
            </a:endParaRPr>
          </a:p>
          <a:p>
            <a:pPr marL="0" indent="0">
              <a:buNone/>
            </a:pPr>
            <a:r>
              <a:rPr lang="en-CA" sz="1800" b="1" dirty="0">
                <a:ln>
                  <a:solidFill>
                    <a:schemeClr val="tx1"/>
                  </a:solidFill>
                </a:ln>
                <a:solidFill>
                  <a:schemeClr val="bg1"/>
                </a:solidFill>
              </a:rPr>
              <a:t>`</a:t>
            </a:r>
          </a:p>
          <a:p>
            <a:pPr marL="0" indent="0">
              <a:buNone/>
            </a:pPr>
            <a:r>
              <a:rPr lang="en-CA" sz="3000" b="1" dirty="0">
                <a:ln>
                  <a:solidFill>
                    <a:schemeClr val="tx1">
                      <a:alpha val="50000"/>
                    </a:schemeClr>
                  </a:solidFill>
                </a:ln>
                <a:solidFill>
                  <a:schemeClr val="bg1"/>
                </a:solidFill>
                <a:latin typeface="Arial Black" panose="020B0A04020102020204" pitchFamily="34" charset="0"/>
              </a:rPr>
              <a:t>Experience Support        		Firms</a:t>
            </a:r>
          </a:p>
          <a:p>
            <a:pPr marL="0" indent="0">
              <a:spcBef>
                <a:spcPts val="0"/>
              </a:spcBef>
              <a:buNone/>
            </a:pPr>
            <a:r>
              <a:rPr lang="en-CA" sz="2800" b="1" dirty="0">
                <a:ln>
                  <a:solidFill>
                    <a:schemeClr val="tx1">
                      <a:alpha val="50000"/>
                    </a:schemeClr>
                  </a:solidFill>
                </a:ln>
                <a:solidFill>
                  <a:schemeClr val="bg1"/>
                </a:solidFill>
              </a:rPr>
              <a:t>Oilfield Services					50</a:t>
            </a:r>
          </a:p>
          <a:p>
            <a:pPr marL="0" indent="0">
              <a:spcBef>
                <a:spcPts val="0"/>
              </a:spcBef>
              <a:buNone/>
            </a:pPr>
            <a:r>
              <a:rPr lang="en-CA" sz="2800" b="1" dirty="0">
                <a:ln>
                  <a:solidFill>
                    <a:schemeClr val="tx1">
                      <a:alpha val="50000"/>
                    </a:schemeClr>
                  </a:solidFill>
                </a:ln>
                <a:solidFill>
                  <a:schemeClr val="bg1"/>
                </a:solidFill>
              </a:rPr>
              <a:t>Consultants						30</a:t>
            </a:r>
          </a:p>
          <a:p>
            <a:pPr marL="0" indent="0">
              <a:spcBef>
                <a:spcPts val="0"/>
              </a:spcBef>
              <a:buNone/>
            </a:pPr>
            <a:r>
              <a:rPr lang="en-CA" sz="2800" b="1" dirty="0">
                <a:ln>
                  <a:solidFill>
                    <a:schemeClr val="tx1">
                      <a:alpha val="50000"/>
                    </a:schemeClr>
                  </a:solidFill>
                </a:ln>
                <a:solidFill>
                  <a:schemeClr val="bg1"/>
                </a:solidFill>
              </a:rPr>
              <a:t>Professional Services				12</a:t>
            </a:r>
          </a:p>
          <a:p>
            <a:pPr marL="0" indent="0">
              <a:spcBef>
                <a:spcPts val="0"/>
              </a:spcBef>
              <a:buNone/>
            </a:pPr>
            <a:r>
              <a:rPr lang="en-CA" sz="2800" b="1" dirty="0">
                <a:ln>
                  <a:solidFill>
                    <a:schemeClr val="tx1">
                      <a:alpha val="50000"/>
                    </a:schemeClr>
                  </a:solidFill>
                </a:ln>
                <a:solidFill>
                  <a:schemeClr val="bg1"/>
                </a:solidFill>
              </a:rPr>
              <a:t>Leasing, Land Companies &amp; Surveys 		10</a:t>
            </a:r>
          </a:p>
          <a:p>
            <a:pPr marL="0" indent="0">
              <a:spcBef>
                <a:spcPts val="0"/>
              </a:spcBef>
              <a:buNone/>
            </a:pPr>
            <a:r>
              <a:rPr lang="en-CA" sz="2800" b="1" dirty="0">
                <a:ln>
                  <a:solidFill>
                    <a:schemeClr val="tx1">
                      <a:alpha val="50000"/>
                    </a:schemeClr>
                  </a:solidFill>
                </a:ln>
                <a:solidFill>
                  <a:schemeClr val="bg1"/>
                </a:solidFill>
              </a:rPr>
              <a:t>Drilling Contractors				 </a:t>
            </a:r>
            <a:r>
              <a:rPr lang="en-CA" sz="2800" b="1" dirty="0" smtClean="0">
                <a:ln>
                  <a:solidFill>
                    <a:schemeClr val="tx1">
                      <a:alpha val="50000"/>
                    </a:schemeClr>
                  </a:solidFill>
                </a:ln>
                <a:solidFill>
                  <a:schemeClr val="bg1"/>
                </a:solidFill>
              </a:rPr>
              <a:t>	  </a:t>
            </a:r>
            <a:r>
              <a:rPr lang="en-CA" sz="2800" b="1" dirty="0">
                <a:ln>
                  <a:solidFill>
                    <a:schemeClr val="tx1">
                      <a:alpha val="50000"/>
                    </a:schemeClr>
                  </a:solidFill>
                </a:ln>
                <a:solidFill>
                  <a:schemeClr val="bg1"/>
                </a:solidFill>
              </a:rPr>
              <a:t>9</a:t>
            </a:r>
          </a:p>
          <a:p>
            <a:pPr marL="0" indent="0">
              <a:spcBef>
                <a:spcPts val="0"/>
              </a:spcBef>
              <a:buNone/>
            </a:pPr>
            <a:r>
              <a:rPr lang="en-CA" sz="2800" b="1" dirty="0">
                <a:ln>
                  <a:solidFill>
                    <a:schemeClr val="tx1">
                      <a:alpha val="50000"/>
                    </a:schemeClr>
                  </a:solidFill>
                </a:ln>
                <a:solidFill>
                  <a:schemeClr val="bg1"/>
                </a:solidFill>
              </a:rPr>
              <a:t>Service and Support				  5</a:t>
            </a:r>
          </a:p>
          <a:p>
            <a:pPr marL="0" indent="0">
              <a:buNone/>
            </a:pPr>
            <a:endParaRPr lang="en-US" b="1" dirty="0">
              <a:solidFill>
                <a:schemeClr val="bg1"/>
              </a:solidFill>
            </a:endParaRPr>
          </a:p>
          <a:p>
            <a:pPr marL="0" indent="0">
              <a:buNone/>
            </a:pPr>
            <a:endParaRPr lang="en-US" b="1" dirty="0">
              <a:solidFill>
                <a:schemeClr val="bg1"/>
              </a:solidFill>
            </a:endParaRPr>
          </a:p>
        </p:txBody>
      </p:sp>
      <p:pic>
        <p:nvPicPr>
          <p:cNvPr id="5" name="Picture 4">
            <a:extLst>
              <a:ext uri="{FF2B5EF4-FFF2-40B4-BE49-F238E27FC236}">
                <a16:creationId xmlns:a16="http://schemas.microsoft.com/office/drawing/2014/main" xmlns="" id="{D3BB3366-099E-4E52-90FA-B18C9F3C4F2F}"/>
              </a:ext>
            </a:extLst>
          </p:cNvPr>
          <p:cNvPicPr/>
          <p:nvPr/>
        </p:nvPicPr>
        <p:blipFill rotWithShape="1">
          <a:blip r:embed="rId3" cstate="print">
            <a:extLst>
              <a:ext uri="{28A0092B-C50C-407E-A947-70E740481C1C}">
                <a14:useLocalDpi xmlns:a14="http://schemas.microsoft.com/office/drawing/2010/main"/>
              </a:ext>
            </a:extLst>
          </a:blip>
          <a:srcRect l="12192" t="12336" r="12046" b="11901"/>
          <a:stretch/>
        </p:blipFill>
        <p:spPr bwMode="auto">
          <a:xfrm>
            <a:off x="228600" y="266677"/>
            <a:ext cx="1219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7168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fontScale="90000"/>
          </a:bodyPr>
          <a:lstStyle/>
          <a:p>
            <a:r>
              <a:rPr lang="en-US" dirty="0" smtClean="0"/>
              <a:t/>
            </a:r>
            <a:br>
              <a:rPr lang="en-US" dirty="0" smtClean="0"/>
            </a:br>
            <a:r>
              <a:rPr lang="en-US" sz="4900" dirty="0" smtClean="0"/>
              <a:t>Ontario </a:t>
            </a:r>
            <a:r>
              <a:rPr lang="en-US" sz="4900" dirty="0"/>
              <a:t>Petroleum Institute</a:t>
            </a:r>
            <a:r>
              <a:rPr lang="en-US" dirty="0"/>
              <a:t/>
            </a:r>
            <a:br>
              <a:rPr lang="en-US" dirty="0"/>
            </a:br>
            <a:endParaRPr lang="en-CA" dirty="0"/>
          </a:p>
        </p:txBody>
      </p:sp>
      <p:sp>
        <p:nvSpPr>
          <p:cNvPr id="3" name="Content Placeholder 2"/>
          <p:cNvSpPr>
            <a:spLocks noGrp="1"/>
          </p:cNvSpPr>
          <p:nvPr>
            <p:ph idx="1"/>
          </p:nvPr>
        </p:nvSpPr>
        <p:spPr/>
        <p:txBody>
          <a:bodyPr>
            <a:normAutofit fontScale="85000" lnSpcReduction="10000"/>
          </a:bodyPr>
          <a:lstStyle/>
          <a:p>
            <a:pPr algn="ctr"/>
            <a:endParaRPr lang="en-CA" dirty="0" smtClean="0"/>
          </a:p>
          <a:p>
            <a:pPr marL="1438275" indent="0">
              <a:buNone/>
            </a:pPr>
            <a:r>
              <a:rPr lang="en-US" sz="3900" dirty="0"/>
              <a:t>Booth Number 2060</a:t>
            </a:r>
          </a:p>
          <a:p>
            <a:pPr marL="1438275" indent="0">
              <a:buNone/>
            </a:pPr>
            <a:r>
              <a:rPr lang="en-US" sz="3900" dirty="0"/>
              <a:t>Ian Colquhoun and Hugh Moran</a:t>
            </a:r>
          </a:p>
          <a:p>
            <a:pPr marL="1438275" indent="0">
              <a:buNone/>
            </a:pPr>
            <a:r>
              <a:rPr lang="en-US" sz="3900" dirty="0"/>
              <a:t>203-555 </a:t>
            </a:r>
            <a:r>
              <a:rPr lang="en-US" sz="3900" dirty="0" err="1"/>
              <a:t>Southdale</a:t>
            </a:r>
            <a:r>
              <a:rPr lang="en-US" sz="3900" dirty="0"/>
              <a:t> Road East</a:t>
            </a:r>
          </a:p>
          <a:p>
            <a:pPr marL="1438275" indent="0">
              <a:buNone/>
            </a:pPr>
            <a:r>
              <a:rPr lang="en-US" sz="3900" dirty="0"/>
              <a:t>London, Ontario  N5P 3T2</a:t>
            </a:r>
          </a:p>
          <a:p>
            <a:pPr marL="1438275" indent="0">
              <a:buNone/>
            </a:pPr>
            <a:r>
              <a:rPr lang="en-US" sz="3900" dirty="0"/>
              <a:t>Canada</a:t>
            </a:r>
          </a:p>
          <a:p>
            <a:pPr marL="1438275" indent="0">
              <a:buNone/>
            </a:pPr>
            <a:r>
              <a:rPr lang="en-US" sz="3900" dirty="0">
                <a:hlinkClick r:id="rId2"/>
              </a:rPr>
              <a:t>opi@ontariopetroleuminstitute.com</a:t>
            </a:r>
            <a:endParaRPr lang="en-US" sz="3900" dirty="0"/>
          </a:p>
          <a:p>
            <a:pPr marL="1438275" indent="0">
              <a:buNone/>
            </a:pPr>
            <a:r>
              <a:rPr lang="en-US" sz="3900" dirty="0"/>
              <a:t>(519) 680-1620</a:t>
            </a:r>
          </a:p>
          <a:p>
            <a:pPr algn="ctr"/>
            <a:endParaRPr lang="en-CA"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2192" t="12336" r="12046" b="11901"/>
          <a:stretch/>
        </p:blipFill>
        <p:spPr bwMode="auto">
          <a:xfrm>
            <a:off x="152400" y="274638"/>
            <a:ext cx="1219200" cy="1249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868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434</Words>
  <Application>Microsoft Office PowerPoint</Application>
  <PresentationFormat>On-screen Show (4:3)</PresentationFormat>
  <Paragraphs>75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Ontario Petroleum Institute  Booth #2060</vt:lpstr>
      <vt:lpstr>ONTARIO PETROLEUM INSTITUTE</vt:lpstr>
      <vt:lpstr>EXPLORATION AND PRODUCTION</vt:lpstr>
      <vt:lpstr>EXPLORATION AND PRODUCTION </vt:lpstr>
      <vt:lpstr>EXPLORATION AND PRODUCTION</vt:lpstr>
      <vt:lpstr>EXPLORATION AND PRODUCTION</vt:lpstr>
      <vt:lpstr>INFRASTRUCTURE</vt:lpstr>
      <vt:lpstr>EXPERIENCE AND EXPERTISE</vt:lpstr>
      <vt:lpstr> Ontario Petroleum Institute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Petroleum Institute Booth # 2060</dc:title>
  <dc:creator>Lorraine</dc:creator>
  <cp:lastModifiedBy>Lorraine</cp:lastModifiedBy>
  <cp:revision>61</cp:revision>
  <cp:lastPrinted>2018-01-29T14:24:56Z</cp:lastPrinted>
  <dcterms:created xsi:type="dcterms:W3CDTF">2018-01-25T15:41:24Z</dcterms:created>
  <dcterms:modified xsi:type="dcterms:W3CDTF">2018-02-21T19:55:41Z</dcterms:modified>
</cp:coreProperties>
</file>